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4" r:id="rId3"/>
    <p:sldId id="262" r:id="rId4"/>
    <p:sldId id="295" r:id="rId5"/>
    <p:sldId id="265" r:id="rId6"/>
    <p:sldId id="296" r:id="rId7"/>
    <p:sldId id="269" r:id="rId8"/>
    <p:sldId id="287" r:id="rId9"/>
    <p:sldId id="273" r:id="rId10"/>
    <p:sldId id="285" r:id="rId11"/>
    <p:sldId id="297" r:id="rId12"/>
    <p:sldId id="289" r:id="rId13"/>
    <p:sldId id="275" r:id="rId14"/>
    <p:sldId id="274" r:id="rId15"/>
    <p:sldId id="293" r:id="rId16"/>
    <p:sldId id="276" r:id="rId17"/>
    <p:sldId id="277" r:id="rId18"/>
    <p:sldId id="279" r:id="rId19"/>
    <p:sldId id="278" r:id="rId20"/>
    <p:sldId id="290" r:id="rId21"/>
    <p:sldId id="291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D4B"/>
    <a:srgbClr val="FF4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10"/>
    <p:restoredTop sz="94679"/>
  </p:normalViewPr>
  <p:slideViewPr>
    <p:cSldViewPr snapToGrid="0">
      <p:cViewPr varScale="1">
        <p:scale>
          <a:sx n="158" d="100"/>
          <a:sy n="158" d="100"/>
        </p:scale>
        <p:origin x="5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5F9C5-5CD9-AC4E-BE39-5CA3D8B4E97F}" type="datetimeFigureOut">
              <a:rPr kumimoji="1" lang="zh-CN" altLang="en-US" smtClean="0"/>
              <a:t>2022/5/25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2B701-B010-C94E-B7F4-DB5B68F8F2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0166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BA49E-6C0C-4D2B-83FC-AA4A74058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37F4C3-DCBC-4959-BE4C-7CDBE74DA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B90EA5-EC82-4720-84E5-F806A1C86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314EA-FA5B-6346-AB25-2B60942E7FA8}" type="datetime1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56ACDA-A28A-46DB-B35F-AE036D8F3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00B831-D407-4F1E-BBB5-EE03DDA1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r>
              <a:rPr lang="en-US" altLang="zh-CN" dirty="0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936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52890-DEBB-4241-B56E-5C1B5AA1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BA49F8-D194-4682-88AE-C400B3EBE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534CAF-4C00-4180-B115-A837AC92F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1ED5-D409-BB41-A7ED-50E006D7FCD1}" type="datetime1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ED9E1E-586B-4248-9D37-758498B6F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E4E99-5343-4951-AF7F-1CA56D616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626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916D832-8875-4B74-8705-BA22337DD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A658BD-03EF-4CDA-A49F-15C943B9B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C5383E-896F-42DE-804D-B97F37CD6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6539-B4CB-744A-9EE9-A9C12954CAC5}" type="datetime1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DBF96E-CF36-4F12-8672-0246A278F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75AF96-7280-4A52-B747-873FA0B3D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4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10799-DAA3-441B-9AC1-D4050DAC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A103E9-E218-4C50-A7A5-1E82ECF78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256184-F3B1-49F7-8341-82A11E94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7AD71-32A2-AC40-861D-25C55BE0DA7E}" type="datetime1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9FCC80-9451-4C9E-902D-55851871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785F0C-1328-40A7-8FDF-6E01DA71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r>
              <a:rPr lang="en-US" altLang="zh-CN" dirty="0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553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3BC4D-60CE-424D-A3ED-26D267541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1EFC6F-5C8B-4B15-A9D5-66ED72892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2FCDC6-D592-41AF-A5FC-4E8EDA4F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D488C-54AD-834B-823F-A616ABA33E98}" type="datetime1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D05FF5-F7C4-4B5F-BCEF-10FB4CFE7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6A4A73-2ADB-4291-8424-507F15A8D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436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CE710-CF75-449C-8C03-355575DC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415D29-5905-47DD-8DCC-A0F6C009F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3402E5-D4F4-413D-BE42-D95A5A545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23C76E-5C43-41E2-B9CA-96AAA09B3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C362-D2A2-724F-9BB8-605DEE80F7CC}" type="datetime1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0DE653-1518-46DF-AF4B-A6D31EBC2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3A78E8-EDA7-47EC-8DDA-75A875FE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038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1D64F-F246-46C4-9E1F-B6C520BB3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706A44-05A2-4555-9076-1542DA12D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CCD1D8-CA26-41F8-B577-98BFEB5E4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B753BE3-8689-42C7-BCEF-52D5029A8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753919-E153-456E-9431-8DACB75393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E48483-55AC-4516-BD19-9FA0D8F8A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DFA6-6D03-A34F-80AB-73A59B8FC121}" type="datetime1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4521996-3764-4923-B62B-28075388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3B2BF5F-A7FB-4D10-B2C8-1EAD1A67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305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934D70-4E9F-4565-B940-92CFD477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91A519-ECC5-40BB-BED9-5DB982A7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3F69-EBA1-5E4D-95E3-A819B17F3B41}" type="datetime1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9E028C-C61A-4204-A0C4-B85E2082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7DC9D4-440D-47EA-98A8-224BAFDA5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828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16E9E7-F389-4AA2-A021-9B83A8FA2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9124-0B6C-FB45-B2ED-1A08EBA4DA66}" type="datetime1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E2EF16-17A4-4D09-A2E4-CD4E6CAFA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35650F-F73E-474D-854A-2A205A93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01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4DFC0-5AFC-4FA9-9F1F-F9FA0BE7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507176-ECA0-4758-89E3-30147EBF8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C1ADCB-59DF-4F35-B6BC-662853FC0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2DC1C8-DC8E-4FBF-8AAE-5AF54EEE0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19C6-E440-AC4E-8BA5-785C0D10F009}" type="datetime1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5B9CF-5C61-468F-B900-C61A2D15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8920F9-5C8B-40E5-B009-81459F962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31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42A7D-7EF4-4957-B3BC-13632494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1407299-8800-4C0F-B239-FAA3EC8D69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53FF96-4176-42A8-A003-531EC0B42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C3B613-FE38-44E4-B1C4-C663BFDB7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19BCE-9AF1-5345-ACD7-9655D26023BE}" type="datetime1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69475B-E5A9-4F2D-BC09-C6E36A8F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2B018F-24CA-4D7A-B539-149C3DF82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9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F19709-4647-44DA-875E-DC419C74C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5A7028-CD88-404E-A2BC-4C420B255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769E37-FEE6-471C-AAA6-F55A2AB4EA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4406A-9135-3A44-9C71-D862A9EAB12E}" type="datetime1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4E4451-7FE9-4E92-BC73-5BFB5B86C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778EAB-87D1-4853-873F-863757A0A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4E813-84E9-47E6-B5AC-41D887052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156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7BB0E29-2D2C-4AF2-833D-29E7CB79BE3C}"/>
              </a:ext>
            </a:extLst>
          </p:cNvPr>
          <p:cNvSpPr txBox="1"/>
          <p:nvPr/>
        </p:nvSpPr>
        <p:spPr>
          <a:xfrm>
            <a:off x="1976279" y="6171684"/>
            <a:ext cx="8239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IEEE / CVF Computer Vision and Pattern Recognition Conference (CVPR)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B9C6FB-F3A8-40AB-A8F4-360E05241EB8}"/>
              </a:ext>
            </a:extLst>
          </p:cNvPr>
          <p:cNvSpPr txBox="1"/>
          <p:nvPr/>
        </p:nvSpPr>
        <p:spPr>
          <a:xfrm>
            <a:off x="4628662" y="4595728"/>
            <a:ext cx="2934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Speaker: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Xiujie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1ED550-F5C7-7440-AE7C-13E19FFC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</a:t>
            </a:fld>
            <a:r>
              <a:rPr lang="en-US" altLang="zh-CN" dirty="0"/>
              <a:t>/24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9E1E80-C10D-0A3A-6074-C1B5B6664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949" y="819645"/>
            <a:ext cx="8734101" cy="25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18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椭圆 75">
            <a:extLst>
              <a:ext uri="{FF2B5EF4-FFF2-40B4-BE49-F238E27FC236}">
                <a16:creationId xmlns:a16="http://schemas.microsoft.com/office/drawing/2014/main" id="{B71F7659-0238-D0A1-DDCF-A92E42164116}"/>
              </a:ext>
            </a:extLst>
          </p:cNvPr>
          <p:cNvSpPr/>
          <p:nvPr/>
        </p:nvSpPr>
        <p:spPr>
          <a:xfrm>
            <a:off x="3953743" y="3871969"/>
            <a:ext cx="782511" cy="707447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76026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HCSC: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Instance-wise Contrastive Selective Coding </a:t>
            </a: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E6228F-9433-5643-A873-38FC35B68DF5}"/>
              </a:ext>
            </a:extLst>
          </p:cNvPr>
          <p:cNvSpPr/>
          <p:nvPr/>
        </p:nvSpPr>
        <p:spPr>
          <a:xfrm>
            <a:off x="489251" y="953079"/>
            <a:ext cx="115666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Instance-wise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mbed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similar instances nearby while embed those dissimilar ones far apart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ICSC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more precise negative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prominent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hierarchy.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4653F4-6E30-6E49-A955-02F2D580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10</a:t>
            </a:fld>
            <a:r>
              <a:rPr lang="en-US" altLang="zh-CN"/>
              <a:t>/24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FF4D03F0-E9AD-3D88-DD27-9B90FF88225A}"/>
                  </a:ext>
                </a:extLst>
              </p:cNvPr>
              <p:cNvSpPr/>
              <p:nvPr/>
            </p:nvSpPr>
            <p:spPr>
              <a:xfrm>
                <a:off x="648783" y="4696401"/>
                <a:ext cx="488260" cy="4425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FF4D03F0-E9AD-3D88-DD27-9B90FF882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83" y="4696401"/>
                <a:ext cx="488260" cy="4425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圆角矩形 23">
            <a:extLst>
              <a:ext uri="{FF2B5EF4-FFF2-40B4-BE49-F238E27FC236}">
                <a16:creationId xmlns:a16="http://schemas.microsoft.com/office/drawing/2014/main" id="{3CD464EA-7EA0-3BB3-4B41-AA81AAC9A510}"/>
              </a:ext>
            </a:extLst>
          </p:cNvPr>
          <p:cNvSpPr/>
          <p:nvPr/>
        </p:nvSpPr>
        <p:spPr>
          <a:xfrm>
            <a:off x="1289578" y="4335703"/>
            <a:ext cx="1837559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52C9A82-F146-3E70-7CE0-534812AD9476}"/>
              </a:ext>
            </a:extLst>
          </p:cNvPr>
          <p:cNvCxnSpPr>
            <a:cxnSpLocks/>
            <a:stCxn id="23" idx="7"/>
            <a:endCxn id="24" idx="1"/>
          </p:cNvCxnSpPr>
          <p:nvPr/>
        </p:nvCxnSpPr>
        <p:spPr>
          <a:xfrm flipV="1">
            <a:off x="1065539" y="4566536"/>
            <a:ext cx="224039" cy="1946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C6C1112A-7BFC-3500-FCA2-2E7CE796E60E}"/>
              </a:ext>
            </a:extLst>
          </p:cNvPr>
          <p:cNvSpPr/>
          <p:nvPr/>
        </p:nvSpPr>
        <p:spPr>
          <a:xfrm>
            <a:off x="1289578" y="5062121"/>
            <a:ext cx="1837559" cy="461665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5E9FEBF2-09DE-00B4-309F-1728F4898688}"/>
              </a:ext>
            </a:extLst>
          </p:cNvPr>
          <p:cNvCxnSpPr>
            <a:cxnSpLocks/>
            <a:stCxn id="23" idx="5"/>
            <a:endCxn id="26" idx="1"/>
          </p:cNvCxnSpPr>
          <p:nvPr/>
        </p:nvCxnSpPr>
        <p:spPr>
          <a:xfrm>
            <a:off x="1065539" y="5074135"/>
            <a:ext cx="224039" cy="2188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AA6A1744-6F83-B422-440D-51812E339C09}"/>
                  </a:ext>
                </a:extLst>
              </p:cNvPr>
              <p:cNvSpPr/>
              <p:nvPr/>
            </p:nvSpPr>
            <p:spPr>
              <a:xfrm>
                <a:off x="3324568" y="4324996"/>
                <a:ext cx="488260" cy="4425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AA6A1744-6F83-B422-440D-51812E339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568" y="4324996"/>
                <a:ext cx="488260" cy="4425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49C70F82-B413-1B8E-77C4-C6DE3CC7BB20}"/>
              </a:ext>
            </a:extLst>
          </p:cNvPr>
          <p:cNvCxnSpPr>
            <a:cxnSpLocks/>
            <a:stCxn id="24" idx="3"/>
            <a:endCxn id="28" idx="2"/>
          </p:cNvCxnSpPr>
          <p:nvPr/>
        </p:nvCxnSpPr>
        <p:spPr>
          <a:xfrm flipV="1">
            <a:off x="3127137" y="4546268"/>
            <a:ext cx="197431" cy="20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2AF9C71F-B156-C996-1317-32BDC912ADB1}"/>
                  </a:ext>
                </a:extLst>
              </p:cNvPr>
              <p:cNvSpPr/>
              <p:nvPr/>
            </p:nvSpPr>
            <p:spPr>
              <a:xfrm>
                <a:off x="3324568" y="5064903"/>
                <a:ext cx="488260" cy="44254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2AF9C71F-B156-C996-1317-32BDC912A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568" y="5064903"/>
                <a:ext cx="488260" cy="4425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12FA5935-478E-9CBB-4BF9-54C8F113C60F}"/>
              </a:ext>
            </a:extLst>
          </p:cNvPr>
          <p:cNvCxnSpPr>
            <a:cxnSpLocks/>
            <a:stCxn id="26" idx="3"/>
            <a:endCxn id="30" idx="2"/>
          </p:cNvCxnSpPr>
          <p:nvPr/>
        </p:nvCxnSpPr>
        <p:spPr>
          <a:xfrm flipV="1">
            <a:off x="3127137" y="5286175"/>
            <a:ext cx="197431" cy="67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E0761147-D0E1-003F-C4DB-9E9DEB2DA72A}"/>
                  </a:ext>
                </a:extLst>
              </p:cNvPr>
              <p:cNvSpPr/>
              <p:nvPr/>
            </p:nvSpPr>
            <p:spPr>
              <a:xfrm>
                <a:off x="4103923" y="4004421"/>
                <a:ext cx="488260" cy="44254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E0761147-D0E1-003F-C4DB-9E9DEB2DA7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23" y="4004421"/>
                <a:ext cx="488260" cy="4425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B580246C-04A9-6AC7-9808-10A13D80768F}"/>
                  </a:ext>
                </a:extLst>
              </p:cNvPr>
              <p:cNvSpPr/>
              <p:nvPr/>
            </p:nvSpPr>
            <p:spPr>
              <a:xfrm>
                <a:off x="5370641" y="4542216"/>
                <a:ext cx="488260" cy="44254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B580246C-04A9-6AC7-9808-10A13D807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41" y="4542216"/>
                <a:ext cx="488260" cy="4425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CF449744-D1FE-36C3-8EC3-201E52162DF7}"/>
                  </a:ext>
                </a:extLst>
              </p:cNvPr>
              <p:cNvSpPr/>
              <p:nvPr/>
            </p:nvSpPr>
            <p:spPr>
              <a:xfrm>
                <a:off x="4984340" y="5489827"/>
                <a:ext cx="488260" cy="44254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CF449744-D1FE-36C3-8EC3-201E52162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340" y="5489827"/>
                <a:ext cx="488260" cy="4425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5975C398-26F7-305D-38DC-C4589C468341}"/>
              </a:ext>
            </a:extLst>
          </p:cNvPr>
          <p:cNvCxnSpPr>
            <a:stCxn id="28" idx="4"/>
            <a:endCxn id="30" idx="0"/>
          </p:cNvCxnSpPr>
          <p:nvPr/>
        </p:nvCxnSpPr>
        <p:spPr>
          <a:xfrm>
            <a:off x="3568698" y="4767539"/>
            <a:ext cx="0" cy="29736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54AE9679-5CE5-0690-26EE-4DDDDAEE6B22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741324" y="4225693"/>
            <a:ext cx="362599" cy="164112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8D39B15E-E151-6B3A-04AA-58DAD499371C}"/>
              </a:ext>
            </a:extLst>
          </p:cNvPr>
          <p:cNvCxnSpPr>
            <a:cxnSpLocks/>
            <a:stCxn id="28" idx="6"/>
            <a:endCxn id="33" idx="2"/>
          </p:cNvCxnSpPr>
          <p:nvPr/>
        </p:nvCxnSpPr>
        <p:spPr>
          <a:xfrm>
            <a:off x="3812828" y="4546268"/>
            <a:ext cx="1557813" cy="217220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48E46DD1-F9D1-D345-445B-0E0B9D9F76DF}"/>
              </a:ext>
            </a:extLst>
          </p:cNvPr>
          <p:cNvCxnSpPr>
            <a:cxnSpLocks/>
            <a:stCxn id="28" idx="5"/>
            <a:endCxn id="34" idx="2"/>
          </p:cNvCxnSpPr>
          <p:nvPr/>
        </p:nvCxnSpPr>
        <p:spPr>
          <a:xfrm>
            <a:off x="3741324" y="4702730"/>
            <a:ext cx="1243016" cy="1008369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491ECC5B-3A4E-5EE7-DBFF-C755EAC0948A}"/>
                  </a:ext>
                </a:extLst>
              </p:cNvPr>
              <p:cNvSpPr/>
              <p:nvPr/>
            </p:nvSpPr>
            <p:spPr>
              <a:xfrm>
                <a:off x="6271671" y="4981877"/>
                <a:ext cx="1336669" cy="1038375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zh-CN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491ECC5B-3A4E-5EE7-DBFF-C755EAC09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71" y="4981877"/>
                <a:ext cx="1336669" cy="103837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FD791C8A-597C-F25D-07CA-C583A9B2952F}"/>
                  </a:ext>
                </a:extLst>
              </p:cNvPr>
              <p:cNvSpPr/>
              <p:nvPr/>
            </p:nvSpPr>
            <p:spPr>
              <a:xfrm>
                <a:off x="7003123" y="5208790"/>
                <a:ext cx="488260" cy="4425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FD791C8A-597C-F25D-07CA-C583A9B29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123" y="5208790"/>
                <a:ext cx="488260" cy="44254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EF05B5EB-AE7B-98A8-7686-FD0CE50064C5}"/>
                  </a:ext>
                </a:extLst>
              </p:cNvPr>
              <p:cNvSpPr/>
              <p:nvPr/>
            </p:nvSpPr>
            <p:spPr>
              <a:xfrm>
                <a:off x="9989984" y="3655485"/>
                <a:ext cx="1743080" cy="1707403"/>
              </a:xfrm>
              <a:prstGeom prst="ellipse">
                <a:avLst/>
              </a:prstGeom>
              <a:solidFill>
                <a:srgbClr val="FF4D4B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EF05B5EB-AE7B-98A8-7686-FD0CE5006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984" y="3655485"/>
                <a:ext cx="1743080" cy="170740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EDC42F10-E0E3-A16C-CEBC-D5CC2C11E557}"/>
                  </a:ext>
                </a:extLst>
              </p:cNvPr>
              <p:cNvSpPr/>
              <p:nvPr/>
            </p:nvSpPr>
            <p:spPr>
              <a:xfrm>
                <a:off x="8337959" y="4905479"/>
                <a:ext cx="1530365" cy="1178784"/>
              </a:xfrm>
              <a:prstGeom prst="ellipse">
                <a:avLst/>
              </a:prstGeom>
              <a:solidFill>
                <a:srgbClr val="FF4845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EDC42F10-E0E3-A16C-CEBC-D5CC2C11E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959" y="4905479"/>
                <a:ext cx="1530365" cy="117878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1A3AAD97-7500-7F67-DDB6-BA4BA70646BD}"/>
                  </a:ext>
                </a:extLst>
              </p:cNvPr>
              <p:cNvSpPr/>
              <p:nvPr/>
            </p:nvSpPr>
            <p:spPr>
              <a:xfrm>
                <a:off x="7690815" y="3539568"/>
                <a:ext cx="1251402" cy="1269724"/>
              </a:xfrm>
              <a:prstGeom prst="ellipse">
                <a:avLst/>
              </a:prstGeom>
              <a:solidFill>
                <a:srgbClr val="FF4845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1A3AAD97-7500-7F67-DDB6-BA4BA7064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815" y="3539568"/>
                <a:ext cx="1251402" cy="126972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C3E0172A-1E8D-80BC-B12C-A6B7E9C70A3A}"/>
              </a:ext>
            </a:extLst>
          </p:cNvPr>
          <p:cNvCxnSpPr>
            <a:cxnSpLocks/>
            <a:stCxn id="44" idx="7"/>
            <a:endCxn id="56" idx="2"/>
          </p:cNvCxnSpPr>
          <p:nvPr/>
        </p:nvCxnSpPr>
        <p:spPr>
          <a:xfrm flipV="1">
            <a:off x="7419879" y="4134770"/>
            <a:ext cx="3093623" cy="1138829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39DA24F7-547C-E87C-70A5-AE980292B728}"/>
                  </a:ext>
                </a:extLst>
              </p:cNvPr>
              <p:cNvSpPr/>
              <p:nvPr/>
            </p:nvSpPr>
            <p:spPr>
              <a:xfrm>
                <a:off x="8137028" y="3630316"/>
                <a:ext cx="488260" cy="44254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39DA24F7-547C-E87C-70A5-AE980292B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028" y="3630316"/>
                <a:ext cx="488260" cy="44254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415E214-3100-9A46-61E5-BA60C6646204}"/>
                  </a:ext>
                </a:extLst>
              </p:cNvPr>
              <p:cNvSpPr/>
              <p:nvPr/>
            </p:nvSpPr>
            <p:spPr>
              <a:xfrm>
                <a:off x="10513502" y="3913498"/>
                <a:ext cx="488260" cy="44254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415E214-3100-9A46-61E5-BA60C6646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502" y="3913498"/>
                <a:ext cx="488260" cy="44254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AB45BD8-934D-EF5E-7F35-B99F4CC527B5}"/>
                  </a:ext>
                </a:extLst>
              </p:cNvPr>
              <p:cNvSpPr/>
              <p:nvPr/>
            </p:nvSpPr>
            <p:spPr>
              <a:xfrm>
                <a:off x="9283976" y="5323627"/>
                <a:ext cx="488260" cy="44254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AB45BD8-934D-EF5E-7F35-B99F4CC52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976" y="5323627"/>
                <a:ext cx="488260" cy="44254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6AC291B6-CF3C-BF36-3E94-34244AD4C651}"/>
              </a:ext>
            </a:extLst>
          </p:cNvPr>
          <p:cNvCxnSpPr>
            <a:cxnSpLocks/>
          </p:cNvCxnSpPr>
          <p:nvPr/>
        </p:nvCxnSpPr>
        <p:spPr>
          <a:xfrm>
            <a:off x="6042319" y="3556395"/>
            <a:ext cx="0" cy="2502446"/>
          </a:xfrm>
          <a:prstGeom prst="line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1" name="Picture 4" descr="Quiz Concept Quiz Word Vector Illustration Stock Illustration - Download  Image Now - iStock">
            <a:extLst>
              <a:ext uri="{FF2B5EF4-FFF2-40B4-BE49-F238E27FC236}">
                <a16:creationId xmlns:a16="http://schemas.microsoft.com/office/drawing/2014/main" id="{A7677092-C464-133B-76AB-237DF4BBB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51" y="3407513"/>
            <a:ext cx="1152575" cy="70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Quiz Concept Quiz Word Vector Illustration Stock Illustration - Download  Image Now - iStock">
            <a:extLst>
              <a:ext uri="{FF2B5EF4-FFF2-40B4-BE49-F238E27FC236}">
                <a16:creationId xmlns:a16="http://schemas.microsoft.com/office/drawing/2014/main" id="{90E6A10E-6841-D6A3-4B4B-5F76BB0BE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194" y="3413676"/>
            <a:ext cx="1152575" cy="70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70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76026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HCSC: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Prototypical Contrastive Selective Coding </a:t>
            </a: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3E6228F-9433-5643-A873-38FC35B68DF5}"/>
                  </a:ext>
                </a:extLst>
              </p:cNvPr>
              <p:cNvSpPr/>
              <p:nvPr/>
            </p:nvSpPr>
            <p:spPr>
              <a:xfrm>
                <a:off x="489250" y="953079"/>
                <a:ext cx="11469390" cy="1945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Prototypical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CL: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closely embedded surrounding its associated cluster center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PCSC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select more exact negative clusters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similarity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𝑃𝑎𝑟𝑒𝑛𝑡</m:t>
                    </m:r>
                    <m:r>
                      <a:rPr kumimoji="1" lang="en-US" altLang="zh-CN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kumimoji="1"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does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doniminate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its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similarity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clusters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(l+1)-</a:t>
                </a:r>
                <a:r>
                  <a:rPr kumimoji="1"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hierarchy.</a:t>
                </a: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3E6228F-9433-5643-A873-38FC35B68D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50" y="953079"/>
                <a:ext cx="11469390" cy="1945533"/>
              </a:xfrm>
              <a:prstGeom prst="rect">
                <a:avLst/>
              </a:prstGeom>
              <a:blipFill>
                <a:blip r:embed="rId2"/>
                <a:stretch>
                  <a:fillRect l="-664" t="-1935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4653F4-6E30-6E49-A955-02F2D580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11</a:t>
            </a:fld>
            <a:r>
              <a:rPr lang="en-US" altLang="zh-CN"/>
              <a:t>/24</a:t>
            </a:r>
            <a:endParaRPr lang="zh-CN" altLang="en-US" dirty="0"/>
          </a:p>
        </p:txBody>
      </p: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6AC291B6-CF3C-BF36-3E94-34244AD4C651}"/>
              </a:ext>
            </a:extLst>
          </p:cNvPr>
          <p:cNvCxnSpPr>
            <a:cxnSpLocks/>
          </p:cNvCxnSpPr>
          <p:nvPr/>
        </p:nvCxnSpPr>
        <p:spPr>
          <a:xfrm>
            <a:off x="5583609" y="3371959"/>
            <a:ext cx="0" cy="2502446"/>
          </a:xfrm>
          <a:prstGeom prst="line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112417E9-E816-2976-E3BE-52AA50A58954}"/>
                  </a:ext>
                </a:extLst>
              </p:cNvPr>
              <p:cNvSpPr/>
              <p:nvPr/>
            </p:nvSpPr>
            <p:spPr>
              <a:xfrm>
                <a:off x="680318" y="4557898"/>
                <a:ext cx="1650667" cy="1529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zh-C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C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112417E9-E816-2976-E3BE-52AA50A58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18" y="4557898"/>
                <a:ext cx="1650667" cy="152996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ABEF8EFF-894E-0932-0C94-1D98023BC9DF}"/>
                  </a:ext>
                </a:extLst>
              </p:cNvPr>
              <p:cNvSpPr/>
              <p:nvPr/>
            </p:nvSpPr>
            <p:spPr>
              <a:xfrm>
                <a:off x="1505653" y="4680191"/>
                <a:ext cx="488260" cy="4425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ABEF8EFF-894E-0932-0C94-1D98023BC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653" y="4680191"/>
                <a:ext cx="488260" cy="4425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C4242B4B-8672-D354-506F-8E3ADC8E2BA0}"/>
                  </a:ext>
                </a:extLst>
              </p:cNvPr>
              <p:cNvSpPr/>
              <p:nvPr/>
            </p:nvSpPr>
            <p:spPr>
              <a:xfrm>
                <a:off x="4026446" y="3200629"/>
                <a:ext cx="1039574" cy="993385"/>
              </a:xfrm>
              <a:prstGeom prst="ellipse">
                <a:avLst/>
              </a:prstGeom>
              <a:solidFill>
                <a:srgbClr val="FF4845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C4242B4B-8672-D354-506F-8E3ADC8E2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446" y="3200629"/>
                <a:ext cx="1039574" cy="99338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6B8981D7-18C1-41FC-1879-DF8777AA27F7}"/>
                  </a:ext>
                </a:extLst>
              </p:cNvPr>
              <p:cNvSpPr/>
              <p:nvPr/>
            </p:nvSpPr>
            <p:spPr>
              <a:xfrm>
                <a:off x="4276234" y="4689062"/>
                <a:ext cx="1102285" cy="1095798"/>
              </a:xfrm>
              <a:prstGeom prst="ellipse">
                <a:avLst/>
              </a:prstGeom>
              <a:solidFill>
                <a:srgbClr val="FF4845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6B8981D7-18C1-41FC-1879-DF8777AA27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234" y="4689062"/>
                <a:ext cx="1102285" cy="109579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D4FA4740-F78E-A2F9-EFCB-17C8F7890D0A}"/>
                  </a:ext>
                </a:extLst>
              </p:cNvPr>
              <p:cNvSpPr/>
              <p:nvPr/>
            </p:nvSpPr>
            <p:spPr>
              <a:xfrm>
                <a:off x="927290" y="3278223"/>
                <a:ext cx="1156723" cy="1163156"/>
              </a:xfrm>
              <a:prstGeom prst="ellipse">
                <a:avLst/>
              </a:prstGeom>
              <a:solidFill>
                <a:srgbClr val="FF4845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D4FA4740-F78E-A2F9-EFCB-17C8F7890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90" y="3278223"/>
                <a:ext cx="1156723" cy="116315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7F9E833A-EA88-8BDA-D9F8-082C8987A794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1577157" y="5122734"/>
            <a:ext cx="172626" cy="151615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ABA0B982-6001-FE16-CBF3-6FEBFE51442A}"/>
              </a:ext>
            </a:extLst>
          </p:cNvPr>
          <p:cNvCxnSpPr>
            <a:cxnSpLocks/>
            <a:stCxn id="40" idx="7"/>
          </p:cNvCxnSpPr>
          <p:nvPr/>
        </p:nvCxnSpPr>
        <p:spPr>
          <a:xfrm flipV="1">
            <a:off x="1922409" y="3732845"/>
            <a:ext cx="2573525" cy="1012155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6A506BBA-D4B3-0524-73A0-101D7213A727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1993913" y="4901463"/>
            <a:ext cx="2761766" cy="375753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270523BA-69E0-00FD-4A0E-D254FCC8DE27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1505652" y="3874592"/>
            <a:ext cx="71505" cy="870408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713D54CF-9286-CFDB-59E7-A5BAEA185BEB}"/>
                  </a:ext>
                </a:extLst>
              </p:cNvPr>
              <p:cNvSpPr/>
              <p:nvPr/>
            </p:nvSpPr>
            <p:spPr>
              <a:xfrm>
                <a:off x="5828413" y="4795234"/>
                <a:ext cx="1495350" cy="133234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zh-C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C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713D54CF-9286-CFDB-59E7-A5BAEA185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413" y="4795234"/>
                <a:ext cx="1495350" cy="133234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D4D6FDEB-45D0-D76E-2244-FD479926F578}"/>
                  </a:ext>
                </a:extLst>
              </p:cNvPr>
              <p:cNvSpPr/>
              <p:nvPr/>
            </p:nvSpPr>
            <p:spPr>
              <a:xfrm>
                <a:off x="6394445" y="5668842"/>
                <a:ext cx="488260" cy="4425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D4D6FDEB-45D0-D76E-2244-FD479926F5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445" y="5668842"/>
                <a:ext cx="488260" cy="44254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A0D3E608-8731-10B6-B1D2-33B64D57A2E7}"/>
                  </a:ext>
                </a:extLst>
              </p:cNvPr>
              <p:cNvSpPr/>
              <p:nvPr/>
            </p:nvSpPr>
            <p:spPr>
              <a:xfrm>
                <a:off x="9645810" y="4881020"/>
                <a:ext cx="1039574" cy="993385"/>
              </a:xfrm>
              <a:prstGeom prst="ellipse">
                <a:avLst/>
              </a:prstGeom>
              <a:solidFill>
                <a:srgbClr val="FF4845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A0D3E608-8731-10B6-B1D2-33B64D57A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810" y="4881020"/>
                <a:ext cx="1039574" cy="99338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91B9F28A-1E45-08AC-EDC7-8CD6F5B07182}"/>
                  </a:ext>
                </a:extLst>
              </p:cNvPr>
              <p:cNvSpPr/>
              <p:nvPr/>
            </p:nvSpPr>
            <p:spPr>
              <a:xfrm>
                <a:off x="10846237" y="4885370"/>
                <a:ext cx="1039574" cy="993385"/>
              </a:xfrm>
              <a:prstGeom prst="ellipse">
                <a:avLst/>
              </a:prstGeom>
              <a:solidFill>
                <a:srgbClr val="FF4845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91B9F28A-1E45-08AC-EDC7-8CD6F5B07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6237" y="4885370"/>
                <a:ext cx="1039574" cy="99338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CC384347-0B7B-6855-4BF2-982FDBA5CD10}"/>
                  </a:ext>
                </a:extLst>
              </p:cNvPr>
              <p:cNvSpPr/>
              <p:nvPr/>
            </p:nvSpPr>
            <p:spPr>
              <a:xfrm>
                <a:off x="7525666" y="4885370"/>
                <a:ext cx="1036126" cy="993385"/>
              </a:xfrm>
              <a:prstGeom prst="ellipse">
                <a:avLst/>
              </a:prstGeom>
              <a:solidFill>
                <a:srgbClr val="FF4845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CC384347-0B7B-6855-4BF2-982FDBA5CD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666" y="4885370"/>
                <a:ext cx="1036126" cy="99338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F677C562-D948-6905-BEFA-7ED407C52EEB}"/>
              </a:ext>
            </a:extLst>
          </p:cNvPr>
          <p:cNvCxnSpPr>
            <a:cxnSpLocks/>
            <a:stCxn id="59" idx="0"/>
          </p:cNvCxnSpPr>
          <p:nvPr/>
        </p:nvCxnSpPr>
        <p:spPr>
          <a:xfrm flipH="1" flipV="1">
            <a:off x="6478510" y="5352724"/>
            <a:ext cx="160065" cy="31611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F74BD3FE-3F9C-703F-AAC4-21211D084520}"/>
                  </a:ext>
                </a:extLst>
              </p:cNvPr>
              <p:cNvSpPr/>
              <p:nvPr/>
            </p:nvSpPr>
            <p:spPr>
              <a:xfrm>
                <a:off x="6415319" y="3192504"/>
                <a:ext cx="1816885" cy="1085914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𝑃𝑎𝑟𝑒𝑛𝑡</m:t>
                      </m:r>
                      <m:r>
                        <a:rPr kumimoji="1" lang="en-US" altLang="zh-C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F74BD3FE-3F9C-703F-AAC4-21211D084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319" y="3192504"/>
                <a:ext cx="1816885" cy="108591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BAA7307D-7BC0-AC97-BC7D-C3EA1168101C}"/>
                  </a:ext>
                </a:extLst>
              </p:cNvPr>
              <p:cNvSpPr/>
              <p:nvPr/>
            </p:nvSpPr>
            <p:spPr>
              <a:xfrm>
                <a:off x="10497505" y="3206199"/>
                <a:ext cx="1128889" cy="1085914"/>
              </a:xfrm>
              <a:prstGeom prst="ellipse">
                <a:avLst/>
              </a:prstGeom>
              <a:solidFill>
                <a:srgbClr val="FF4D4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CN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BAA7307D-7BC0-AC97-BC7D-C3EA11681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505" y="3206199"/>
                <a:ext cx="1128889" cy="108591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D9A9BBC5-813E-36DF-1F47-92A9CCC72A2C}"/>
              </a:ext>
            </a:extLst>
          </p:cNvPr>
          <p:cNvCxnSpPr>
            <a:cxnSpLocks/>
            <a:stCxn id="58" idx="0"/>
            <a:endCxn id="68" idx="4"/>
          </p:cNvCxnSpPr>
          <p:nvPr/>
        </p:nvCxnSpPr>
        <p:spPr>
          <a:xfrm flipV="1">
            <a:off x="6576088" y="4278418"/>
            <a:ext cx="747674" cy="516816"/>
          </a:xfrm>
          <a:prstGeom prst="line">
            <a:avLst/>
          </a:prstGeom>
          <a:ln w="9525" cap="flat" cmpd="sng" algn="ctr">
            <a:solidFill>
              <a:schemeClr val="bg2">
                <a:lumMod val="2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38971212-FFF0-C822-32AD-8F29160D9053}"/>
              </a:ext>
            </a:extLst>
          </p:cNvPr>
          <p:cNvCxnSpPr>
            <a:cxnSpLocks/>
            <a:stCxn id="62" idx="0"/>
            <a:endCxn id="68" idx="4"/>
          </p:cNvCxnSpPr>
          <p:nvPr/>
        </p:nvCxnSpPr>
        <p:spPr>
          <a:xfrm flipH="1" flipV="1">
            <a:off x="7323762" y="4278418"/>
            <a:ext cx="719967" cy="606952"/>
          </a:xfrm>
          <a:prstGeom prst="line">
            <a:avLst/>
          </a:prstGeom>
          <a:ln w="9525" cap="flat" cmpd="sng" algn="ctr">
            <a:solidFill>
              <a:schemeClr val="bg2">
                <a:lumMod val="2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460806EA-5244-262F-982C-322828A2A26E}"/>
              </a:ext>
            </a:extLst>
          </p:cNvPr>
          <p:cNvCxnSpPr>
            <a:cxnSpLocks/>
            <a:stCxn id="60" idx="0"/>
            <a:endCxn id="72" idx="4"/>
          </p:cNvCxnSpPr>
          <p:nvPr/>
        </p:nvCxnSpPr>
        <p:spPr>
          <a:xfrm flipV="1">
            <a:off x="10165597" y="4292113"/>
            <a:ext cx="896353" cy="588907"/>
          </a:xfrm>
          <a:prstGeom prst="line">
            <a:avLst/>
          </a:prstGeom>
          <a:ln w="9525" cap="flat" cmpd="sng" algn="ctr">
            <a:solidFill>
              <a:schemeClr val="bg2">
                <a:lumMod val="2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58CFA19B-EF48-FEAB-3F07-9B2A77FE9B84}"/>
              </a:ext>
            </a:extLst>
          </p:cNvPr>
          <p:cNvCxnSpPr>
            <a:cxnSpLocks/>
            <a:stCxn id="61" idx="0"/>
            <a:endCxn id="72" idx="4"/>
          </p:cNvCxnSpPr>
          <p:nvPr/>
        </p:nvCxnSpPr>
        <p:spPr>
          <a:xfrm flipH="1" flipV="1">
            <a:off x="11061950" y="4292113"/>
            <a:ext cx="304074" cy="593257"/>
          </a:xfrm>
          <a:prstGeom prst="line">
            <a:avLst/>
          </a:prstGeom>
          <a:ln w="9525" cap="flat" cmpd="sng" algn="ctr">
            <a:solidFill>
              <a:schemeClr val="bg2">
                <a:lumMod val="2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81F30B55-4A7D-5FE7-384D-2E6AC7DD9C30}"/>
                  </a:ext>
                </a:extLst>
              </p:cNvPr>
              <p:cNvSpPr/>
              <p:nvPr/>
            </p:nvSpPr>
            <p:spPr>
              <a:xfrm>
                <a:off x="8760235" y="3188012"/>
                <a:ext cx="1128889" cy="1085914"/>
              </a:xfrm>
              <a:prstGeom prst="ellipse">
                <a:avLst/>
              </a:prstGeom>
              <a:solidFill>
                <a:srgbClr val="FF4D4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CN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81F30B55-4A7D-5FE7-384D-2E6AC7DD9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235" y="3188012"/>
                <a:ext cx="1128889" cy="108591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A1B5BD6E-2FEF-8F86-9DC3-A2257A74A547}"/>
              </a:ext>
            </a:extLst>
          </p:cNvPr>
          <p:cNvCxnSpPr>
            <a:cxnSpLocks/>
            <a:stCxn id="59" idx="4"/>
            <a:endCxn id="60" idx="3"/>
          </p:cNvCxnSpPr>
          <p:nvPr/>
        </p:nvCxnSpPr>
        <p:spPr>
          <a:xfrm flipV="1">
            <a:off x="6638575" y="5728927"/>
            <a:ext cx="3159477" cy="382458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B1CC410D-E67E-353C-3150-F7DCD7A5B24D}"/>
              </a:ext>
            </a:extLst>
          </p:cNvPr>
          <p:cNvCxnSpPr>
            <a:cxnSpLocks/>
            <a:stCxn id="59" idx="4"/>
            <a:endCxn id="61" idx="4"/>
          </p:cNvCxnSpPr>
          <p:nvPr/>
        </p:nvCxnSpPr>
        <p:spPr>
          <a:xfrm flipV="1">
            <a:off x="6638575" y="5878755"/>
            <a:ext cx="4727449" cy="232630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133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76026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HCSC: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E6228F-9433-5643-A873-38FC35B68DF5}"/>
              </a:ext>
            </a:extLst>
          </p:cNvPr>
          <p:cNvSpPr/>
          <p:nvPr/>
        </p:nvSpPr>
        <p:spPr>
          <a:xfrm>
            <a:off x="489251" y="953079"/>
            <a:ext cx="11566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nstance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-wise contrastive learning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exploits the local instance-level structures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rototypical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contrastive learning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constructs global semantic structures in the latent space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4653F4-6E30-6E49-A955-02F2D580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12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740ED97-FA46-0655-48F1-C78BD5E0B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912" y="3700528"/>
            <a:ext cx="3060644" cy="7393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91298F-C10E-6F19-5FA7-2915EC16B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51" y="1941731"/>
            <a:ext cx="8225530" cy="441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61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1908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9C5E5F-82B9-49EE-9322-5EB2EA42B9EE}"/>
              </a:ext>
            </a:extLst>
          </p:cNvPr>
          <p:cNvSpPr txBox="1"/>
          <p:nvPr/>
        </p:nvSpPr>
        <p:spPr>
          <a:xfrm>
            <a:off x="316530" y="902019"/>
            <a:ext cx="1176371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SzPct val="60000"/>
              <a:buFont typeface="Wingdings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  <a:r>
              <a:rPr lang="en" altLang="zh-CN" sz="3200" dirty="0"/>
              <a:t> 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HCSC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60000"/>
            </a:pPr>
            <a:endParaRPr lang="en" altLang="zh-CN" sz="2400" b="1" dirty="0"/>
          </a:p>
          <a:p>
            <a:pPr algn="l">
              <a:buSzPct val="60000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3C4EAE-D513-9142-9CA7-2D30CBE7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13</a:t>
            </a:fld>
            <a:r>
              <a:rPr lang="en-US" altLang="zh-CN" dirty="0"/>
              <a:t> 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6838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7909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Classification and KNN Evaluation </a:t>
            </a: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9C023F2-ADE4-DB48-994F-67C52F47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14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FFF8E6-9E68-4EF4-1C89-388C19C6F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2" y="983191"/>
            <a:ext cx="6853689" cy="537315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090D998-2DC2-6C45-BA92-26DC2B556F60}"/>
              </a:ext>
            </a:extLst>
          </p:cNvPr>
          <p:cNvSpPr/>
          <p:nvPr/>
        </p:nvSpPr>
        <p:spPr>
          <a:xfrm>
            <a:off x="6705600" y="983191"/>
            <a:ext cx="53057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outperforms all baseline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outperforms the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SOTA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approach, </a:t>
            </a:r>
            <a:r>
              <a:rPr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AdCo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surpasses PCL v2.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756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64779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BC14A3-ADFB-914B-A3D7-8E944092A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15</a:t>
            </a:fld>
            <a:r>
              <a:rPr lang="en-US" altLang="zh-CN"/>
              <a:t>/24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82F5F6-F782-9349-9D67-7FB1397D0C1E}"/>
              </a:ext>
            </a:extLst>
          </p:cNvPr>
          <p:cNvSpPr/>
          <p:nvPr/>
        </p:nvSpPr>
        <p:spPr>
          <a:xfrm>
            <a:off x="489251" y="4796941"/>
            <a:ext cx="11030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semantic hierarchies established can indeed improve the clustering quality.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1C8C7D-9392-11D8-D756-2A58B2BC0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13" y="1319044"/>
            <a:ext cx="9717080" cy="33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49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0" y="128967"/>
            <a:ext cx="792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emi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-supervised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earning. </a:t>
            </a: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4590E3-5FBC-9842-976B-78AF2E271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16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F82995-2340-5E0B-50FF-86C70BE0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7" y="911580"/>
            <a:ext cx="7360344" cy="464678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E7ED194-5E9C-03DA-2F95-56DB1EB31506}"/>
              </a:ext>
            </a:extLst>
          </p:cNvPr>
          <p:cNvSpPr/>
          <p:nvPr/>
        </p:nvSpPr>
        <p:spPr>
          <a:xfrm>
            <a:off x="489250" y="5558369"/>
            <a:ext cx="110479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epresentations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learned by HCSC possess decent global semantic structures that benefit the learning from insufficient data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310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64779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BC14A3-ADFB-914B-A3D7-8E944092A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17</a:t>
            </a:fld>
            <a:r>
              <a:rPr lang="en-US" altLang="zh-CN"/>
              <a:t>/24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82F5F6-F782-9349-9D67-7FB1397D0C1E}"/>
              </a:ext>
            </a:extLst>
          </p:cNvPr>
          <p:cNvSpPr/>
          <p:nvPr/>
        </p:nvSpPr>
        <p:spPr>
          <a:xfrm>
            <a:off x="489251" y="5338583"/>
            <a:ext cx="11030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 encoder learned by HCSC succeeds in capturing critical visual patterns shared across different image datasets.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3AD71A-9ED0-03D3-EA16-53FF71926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885" y="1065938"/>
            <a:ext cx="7162229" cy="409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1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5086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ABB67D-70E8-E24E-8206-670D281CF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18</a:t>
            </a:fld>
            <a:r>
              <a:rPr lang="en-US" altLang="zh-CN"/>
              <a:t>/24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770274-5BDD-5540-BE02-6018390D8479}"/>
              </a:ext>
            </a:extLst>
          </p:cNvPr>
          <p:cNvSpPr/>
          <p:nvPr/>
        </p:nvSpPr>
        <p:spPr>
          <a:xfrm>
            <a:off x="710019" y="4988550"/>
            <a:ext cx="114819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complementarity of two pair selection schemes.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complementarity of two kinds of contrastive </a:t>
            </a:r>
            <a:r>
              <a:rPr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9B4979-39F2-5924-85C9-BD4D50C92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334" y="1014590"/>
            <a:ext cx="7655331" cy="415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53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63485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BAAA84-4520-364C-9159-1693D9BA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19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F55D8F-F4AD-B8DD-719E-209C83F54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806" y="1019126"/>
            <a:ext cx="7473753" cy="411983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420F8B9-E474-81A8-0CBC-8BF130015D8E}"/>
              </a:ext>
            </a:extLst>
          </p:cNvPr>
          <p:cNvSpPr/>
          <p:nvPr/>
        </p:nvSpPr>
        <p:spPr>
          <a:xfrm>
            <a:off x="492280" y="5054044"/>
            <a:ext cx="110308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semantic hierarchies (3 or 4) benefit model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performance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abundant prototypes to fully capture the semantic clusters underlying the data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beneficial.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444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590631"/>
            <a:ext cx="6096000" cy="72109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1908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9C5E5F-82B9-49EE-9322-5EB2EA42B9EE}"/>
              </a:ext>
            </a:extLst>
          </p:cNvPr>
          <p:cNvSpPr txBox="1"/>
          <p:nvPr/>
        </p:nvSpPr>
        <p:spPr>
          <a:xfrm>
            <a:off x="316530" y="902019"/>
            <a:ext cx="1176371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SzPct val="60000"/>
              <a:buFont typeface="Wingdings" pitchFamily="2" charset="2"/>
              <a:buChar char="l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HCSC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60000"/>
            </a:pPr>
            <a:endParaRPr lang="en" altLang="zh-CN" sz="2400" dirty="0"/>
          </a:p>
          <a:p>
            <a:pPr marL="342900" indent="-342900" algn="l">
              <a:buSzPct val="60000"/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SzPct val="60000"/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C5141D-6678-0945-AF2E-8A6896ED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2</a:t>
            </a:fld>
            <a:r>
              <a:rPr lang="en-US" altLang="zh-CN" dirty="0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0820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63485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BAAA84-4520-364C-9159-1693D9BA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20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86B3D6-72B7-730A-53EC-BC4200B5E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42" y="828838"/>
            <a:ext cx="9745716" cy="571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2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63485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BAAA84-4520-364C-9159-1693D9BA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21</a:t>
            </a:fld>
            <a:r>
              <a:rPr lang="en-US" altLang="zh-CN"/>
              <a:t>/24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B4396F-31BE-0243-B35B-67F596E6E814}"/>
              </a:ext>
            </a:extLst>
          </p:cNvPr>
          <p:cNvSpPr/>
          <p:nvPr/>
        </p:nvSpPr>
        <p:spPr>
          <a:xfrm>
            <a:off x="1625749" y="5533354"/>
            <a:ext cx="89404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eliminated candidates own similar semantics with the query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C471F2-CB74-B802-F0B6-A66EECD22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481" y="965058"/>
            <a:ext cx="7615037" cy="4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36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1908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9C5E5F-82B9-49EE-9322-5EB2EA42B9EE}"/>
              </a:ext>
            </a:extLst>
          </p:cNvPr>
          <p:cNvSpPr txBox="1"/>
          <p:nvPr/>
        </p:nvSpPr>
        <p:spPr>
          <a:xfrm>
            <a:off x="316530" y="902019"/>
            <a:ext cx="1176371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SzPct val="60000"/>
              <a:buFont typeface="Wingdings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  <a:r>
              <a:rPr lang="en" altLang="zh-CN" sz="3200" dirty="0"/>
              <a:t> 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HCSC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60000"/>
            </a:pPr>
            <a:endParaRPr lang="en" altLang="zh-CN" sz="2400" dirty="0"/>
          </a:p>
          <a:p>
            <a:pPr algn="l">
              <a:buSzPct val="60000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SzPct val="60000"/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A8AC27-F689-1241-B4F1-E030AB993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22</a:t>
            </a:fld>
            <a:r>
              <a:rPr lang="en-US" altLang="zh-CN" dirty="0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6593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1908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4D67AB-12EC-8940-93AE-CA5CF70A7474}"/>
              </a:ext>
            </a:extLst>
          </p:cNvPr>
          <p:cNvSpPr txBox="1"/>
          <p:nvPr/>
        </p:nvSpPr>
        <p:spPr>
          <a:xfrm>
            <a:off x="517235" y="914400"/>
            <a:ext cx="113360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novel pair selection scheme to better select positive and negative pairs for contrastive learning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hierarchical prototypes discovered are discarded in downstream tasks.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semantic structures naturally exist in image datasets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graph.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3D81AB-28F8-D848-826F-8C50A3DF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23</a:t>
            </a:fld>
            <a:r>
              <a:rPr lang="en-US" altLang="zh-CN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8579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325782" y="3198167"/>
            <a:ext cx="35404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,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any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questions?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5253CCB-9D5E-7E47-8C50-35F42767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24</a:t>
            </a:fld>
            <a:r>
              <a:rPr lang="en-US" altLang="zh-CN"/>
              <a:t>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726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29C5E5F-82B9-49EE-9322-5EB2EA42B9EE}"/>
              </a:ext>
            </a:extLst>
          </p:cNvPr>
          <p:cNvSpPr txBox="1"/>
          <p:nvPr/>
        </p:nvSpPr>
        <p:spPr>
          <a:xfrm>
            <a:off x="457935" y="902019"/>
            <a:ext cx="11450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structures naturally exist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3922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4664E8-454E-7F42-9549-06445D9B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3</a:t>
            </a:fld>
            <a:r>
              <a:rPr lang="en-US" altLang="zh-CN" dirty="0"/>
              <a:t> /24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D3D6C2-6413-E5A7-9F4D-80DDC742D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38" y="1485367"/>
            <a:ext cx="5151679" cy="4749299"/>
          </a:xfrm>
          <a:prstGeom prst="rect">
            <a:avLst/>
          </a:prstGeom>
        </p:spPr>
      </p:pic>
      <p:sp>
        <p:nvSpPr>
          <p:cNvPr id="8" name="任意多边形 9">
            <a:extLst>
              <a:ext uri="{FF2B5EF4-FFF2-40B4-BE49-F238E27FC236}">
                <a16:creationId xmlns:a16="http://schemas.microsoft.com/office/drawing/2014/main" id="{32EEA290-5112-5120-8839-C57C47611EED}"/>
              </a:ext>
            </a:extLst>
          </p:cNvPr>
          <p:cNvSpPr/>
          <p:nvPr/>
        </p:nvSpPr>
        <p:spPr>
          <a:xfrm flipV="1">
            <a:off x="0" y="590631"/>
            <a:ext cx="6096000" cy="72109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888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29C5E5F-82B9-49EE-9322-5EB2EA42B9EE}"/>
              </a:ext>
            </a:extLst>
          </p:cNvPr>
          <p:cNvSpPr txBox="1"/>
          <p:nvPr/>
        </p:nvSpPr>
        <p:spPr>
          <a:xfrm>
            <a:off x="457935" y="902019"/>
            <a:ext cx="11450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representations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embrace such hierarchical semantic structures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3922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4664E8-454E-7F42-9549-06445D9B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4</a:t>
            </a:fld>
            <a:r>
              <a:rPr lang="en-US" altLang="zh-CN" dirty="0"/>
              <a:t> /24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0324AC-A3A3-6CBB-B679-145861EB1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883" y="1820951"/>
            <a:ext cx="6916233" cy="444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5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1908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9C5E5F-82B9-49EE-9322-5EB2EA42B9EE}"/>
              </a:ext>
            </a:extLst>
          </p:cNvPr>
          <p:cNvSpPr txBox="1"/>
          <p:nvPr/>
        </p:nvSpPr>
        <p:spPr>
          <a:xfrm>
            <a:off x="316530" y="902019"/>
            <a:ext cx="1176371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SzPct val="60000"/>
              <a:buFont typeface="Wingdings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  <a:r>
              <a:rPr lang="en" altLang="zh-CN" sz="3200" dirty="0"/>
              <a:t> 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HCSC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60000"/>
            </a:pPr>
            <a:endParaRPr lang="en" altLang="zh-CN" sz="2400" dirty="0"/>
          </a:p>
          <a:p>
            <a:pPr algn="l">
              <a:buSzPct val="60000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SzPct val="60000"/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l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68EC97-87F9-FD4F-B685-52BE569E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5</a:t>
            </a:fld>
            <a:r>
              <a:rPr lang="en-US" altLang="zh-CN" dirty="0"/>
              <a:t> /24</a:t>
            </a:r>
            <a:endParaRPr lang="zh-CN" altLang="en-US" dirty="0"/>
          </a:p>
        </p:txBody>
      </p:sp>
      <p:sp>
        <p:nvSpPr>
          <p:cNvPr id="7" name="任意多边形 9">
            <a:extLst>
              <a:ext uri="{FF2B5EF4-FFF2-40B4-BE49-F238E27FC236}">
                <a16:creationId xmlns:a16="http://schemas.microsoft.com/office/drawing/2014/main" id="{3597FD4F-2F44-9FD7-067D-4CFDE53B8E0D}"/>
              </a:ext>
            </a:extLst>
          </p:cNvPr>
          <p:cNvSpPr/>
          <p:nvPr/>
        </p:nvSpPr>
        <p:spPr>
          <a:xfrm flipV="1">
            <a:off x="0" y="590631"/>
            <a:ext cx="6096000" cy="72109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881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圆角矩形 44">
            <a:extLst>
              <a:ext uri="{FF2B5EF4-FFF2-40B4-BE49-F238E27FC236}">
                <a16:creationId xmlns:a16="http://schemas.microsoft.com/office/drawing/2014/main" id="{4B627F71-DE90-67E1-BE92-AB415D84FAD7}"/>
              </a:ext>
            </a:extLst>
          </p:cNvPr>
          <p:cNvSpPr/>
          <p:nvPr/>
        </p:nvSpPr>
        <p:spPr>
          <a:xfrm>
            <a:off x="6398115" y="1247114"/>
            <a:ext cx="5168225" cy="41232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A0F3FB74-3059-B1B0-5333-920A74C47EAE}"/>
                  </a:ext>
                </a:extLst>
              </p:cNvPr>
              <p:cNvSpPr/>
              <p:nvPr/>
            </p:nvSpPr>
            <p:spPr>
              <a:xfrm>
                <a:off x="7925549" y="2977768"/>
                <a:ext cx="1336669" cy="13389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zh-CN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A0F3FB74-3059-B1B0-5333-920A74C47E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549" y="2977768"/>
                <a:ext cx="1336669" cy="133891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圆角矩形 27">
            <a:extLst>
              <a:ext uri="{FF2B5EF4-FFF2-40B4-BE49-F238E27FC236}">
                <a16:creationId xmlns:a16="http://schemas.microsoft.com/office/drawing/2014/main" id="{D485EF90-5659-D101-7356-10FED9FDA19B}"/>
              </a:ext>
            </a:extLst>
          </p:cNvPr>
          <p:cNvSpPr/>
          <p:nvPr/>
        </p:nvSpPr>
        <p:spPr>
          <a:xfrm>
            <a:off x="705443" y="1247114"/>
            <a:ext cx="5168225" cy="41232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8D4ED3-F35A-4E80-8105-9432B608E1E4}"/>
              </a:ext>
            </a:extLst>
          </p:cNvPr>
          <p:cNvSpPr txBox="1"/>
          <p:nvPr/>
        </p:nvSpPr>
        <p:spPr>
          <a:xfrm>
            <a:off x="489250" y="723388"/>
            <a:ext cx="111457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ontrastive</a:t>
            </a:r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pproaches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225012-0F42-4EF0-8382-818E414CB0FD}"/>
              </a:ext>
            </a:extLst>
          </p:cNvPr>
          <p:cNvSpPr txBox="1"/>
          <p:nvPr/>
        </p:nvSpPr>
        <p:spPr>
          <a:xfrm>
            <a:off x="489250" y="128967"/>
            <a:ext cx="9506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elf-supervised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ontrastive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epresentation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earning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52F7AE4C-317D-BC4E-A6B1-A91979B3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6</a:t>
            </a:fld>
            <a:r>
              <a:rPr lang="en-US" altLang="zh-CN"/>
              <a:t>/24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605295A6-9784-2307-32D2-C3ED276FBD8E}"/>
                  </a:ext>
                </a:extLst>
              </p:cNvPr>
              <p:cNvSpPr/>
              <p:nvPr/>
            </p:nvSpPr>
            <p:spPr>
              <a:xfrm>
                <a:off x="2699929" y="2931010"/>
                <a:ext cx="488260" cy="4425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605295A6-9784-2307-32D2-C3ED276FB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929" y="2931010"/>
                <a:ext cx="488260" cy="4425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6EA00-3B08-5C82-C6CA-0D26DC0427C1}"/>
                  </a:ext>
                </a:extLst>
              </p:cNvPr>
              <p:cNvSpPr/>
              <p:nvPr/>
            </p:nvSpPr>
            <p:spPr>
              <a:xfrm>
                <a:off x="2687824" y="3777141"/>
                <a:ext cx="488260" cy="44254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6EA00-3B08-5C82-C6CA-0D26DC042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824" y="3777141"/>
                <a:ext cx="488260" cy="4425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74C05F51-F5E4-38F1-3CC3-97847F019C2E}"/>
                  </a:ext>
                </a:extLst>
              </p:cNvPr>
              <p:cNvSpPr/>
              <p:nvPr/>
            </p:nvSpPr>
            <p:spPr>
              <a:xfrm>
                <a:off x="3952583" y="1991526"/>
                <a:ext cx="488260" cy="44254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74C05F51-F5E4-38F1-3CC3-97847F019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583" y="1991526"/>
                <a:ext cx="488260" cy="4425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F469EF15-2AFB-EDC5-DF69-0EF8F7A47F60}"/>
                  </a:ext>
                </a:extLst>
              </p:cNvPr>
              <p:cNvSpPr/>
              <p:nvPr/>
            </p:nvSpPr>
            <p:spPr>
              <a:xfrm>
                <a:off x="4781618" y="2709739"/>
                <a:ext cx="488260" cy="44254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F469EF15-2AFB-EDC5-DF69-0EF8F7A47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618" y="2709739"/>
                <a:ext cx="488260" cy="4425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97C246C-AF14-5A19-B17F-C41C632A6B34}"/>
                  </a:ext>
                </a:extLst>
              </p:cNvPr>
              <p:cNvSpPr/>
              <p:nvPr/>
            </p:nvSpPr>
            <p:spPr>
              <a:xfrm>
                <a:off x="1278200" y="2064564"/>
                <a:ext cx="488260" cy="44254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97C246C-AF14-5A19-B17F-C41C632A6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00" y="2064564"/>
                <a:ext cx="488260" cy="4425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47392452-F646-30DD-FDEE-093ACF4C36B6}"/>
              </a:ext>
            </a:extLst>
          </p:cNvPr>
          <p:cNvCxnSpPr>
            <a:stCxn id="34" idx="4"/>
            <a:endCxn id="36" idx="0"/>
          </p:cNvCxnSpPr>
          <p:nvPr/>
        </p:nvCxnSpPr>
        <p:spPr>
          <a:xfrm flipH="1">
            <a:off x="2931954" y="3373553"/>
            <a:ext cx="12105" cy="40358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22C5A026-32B8-C198-7532-9F5E90E1ED9A}"/>
              </a:ext>
            </a:extLst>
          </p:cNvPr>
          <p:cNvCxnSpPr>
            <a:cxnSpLocks/>
            <a:stCxn id="34" idx="7"/>
            <a:endCxn id="38" idx="2"/>
          </p:cNvCxnSpPr>
          <p:nvPr/>
        </p:nvCxnSpPr>
        <p:spPr>
          <a:xfrm flipV="1">
            <a:off x="3116685" y="2212798"/>
            <a:ext cx="835898" cy="783021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B16302CE-3728-E292-2E90-8CB0F759FA7C}"/>
              </a:ext>
            </a:extLst>
          </p:cNvPr>
          <p:cNvCxnSpPr>
            <a:cxnSpLocks/>
            <a:stCxn id="34" idx="6"/>
            <a:endCxn id="39" idx="2"/>
          </p:cNvCxnSpPr>
          <p:nvPr/>
        </p:nvCxnSpPr>
        <p:spPr>
          <a:xfrm flipV="1">
            <a:off x="3188189" y="2931011"/>
            <a:ext cx="1593429" cy="221271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EAD4B052-F2C3-D02F-CD1C-77ACDF751DCC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1278200" y="2285836"/>
            <a:ext cx="1407503" cy="789532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7E17451-7738-C6B6-01EC-DA25528273F1}"/>
              </a:ext>
            </a:extLst>
          </p:cNvPr>
          <p:cNvSpPr/>
          <p:nvPr/>
        </p:nvSpPr>
        <p:spPr>
          <a:xfrm>
            <a:off x="838298" y="1431404"/>
            <a:ext cx="4902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nstance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-wise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ontrastive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earning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72081F3E-1F36-7ACA-DC85-A78062F3B87D}"/>
                  </a:ext>
                </a:extLst>
              </p:cNvPr>
              <p:cNvSpPr/>
              <p:nvPr/>
            </p:nvSpPr>
            <p:spPr>
              <a:xfrm>
                <a:off x="8387202" y="3036013"/>
                <a:ext cx="488260" cy="4425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72081F3E-1F36-7ACA-DC85-A78062F3B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202" y="3036013"/>
                <a:ext cx="488260" cy="44254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D8D83F12-1D10-B033-D9ED-CFF4AC72D9A3}"/>
                  </a:ext>
                </a:extLst>
              </p:cNvPr>
              <p:cNvSpPr/>
              <p:nvPr/>
            </p:nvSpPr>
            <p:spPr>
              <a:xfrm>
                <a:off x="10341991" y="1942779"/>
                <a:ext cx="1039574" cy="993385"/>
              </a:xfrm>
              <a:prstGeom prst="ellipse">
                <a:avLst/>
              </a:prstGeom>
              <a:solidFill>
                <a:srgbClr val="FF4845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D8D83F12-1D10-B033-D9ED-CFF4AC72D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991" y="1942779"/>
                <a:ext cx="1039574" cy="99338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E830A613-76AF-76AE-B7CD-20889EE78700}"/>
                  </a:ext>
                </a:extLst>
              </p:cNvPr>
              <p:cNvSpPr/>
              <p:nvPr/>
            </p:nvSpPr>
            <p:spPr>
              <a:xfrm>
                <a:off x="10341991" y="3238784"/>
                <a:ext cx="1102285" cy="1095798"/>
              </a:xfrm>
              <a:prstGeom prst="ellipse">
                <a:avLst/>
              </a:prstGeom>
              <a:solidFill>
                <a:srgbClr val="FF4845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E830A613-76AF-76AE-B7CD-20889EE78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991" y="3238784"/>
                <a:ext cx="1102285" cy="109579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DDB66C95-6705-54F4-A08C-3A581EB23BCF}"/>
                  </a:ext>
                </a:extLst>
              </p:cNvPr>
              <p:cNvSpPr/>
              <p:nvPr/>
            </p:nvSpPr>
            <p:spPr>
              <a:xfrm>
                <a:off x="6607340" y="1937666"/>
                <a:ext cx="1156723" cy="1163156"/>
              </a:xfrm>
              <a:prstGeom prst="ellipse">
                <a:avLst/>
              </a:prstGeom>
              <a:solidFill>
                <a:srgbClr val="FF4845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DDB66C95-6705-54F4-A08C-3A581EB23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40" y="1937666"/>
                <a:ext cx="1156723" cy="116315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B3321AA4-055C-E50C-5CEE-C41C53E68165}"/>
              </a:ext>
            </a:extLst>
          </p:cNvPr>
          <p:cNvCxnSpPr>
            <a:cxnSpLocks/>
            <a:stCxn id="51" idx="4"/>
          </p:cNvCxnSpPr>
          <p:nvPr/>
        </p:nvCxnSpPr>
        <p:spPr>
          <a:xfrm>
            <a:off x="8631332" y="3478556"/>
            <a:ext cx="6855" cy="128443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DF166927-0CD5-B258-E18A-05A5DEED39C9}"/>
              </a:ext>
            </a:extLst>
          </p:cNvPr>
          <p:cNvCxnSpPr>
            <a:cxnSpLocks/>
            <a:stCxn id="51" idx="7"/>
          </p:cNvCxnSpPr>
          <p:nvPr/>
        </p:nvCxnSpPr>
        <p:spPr>
          <a:xfrm flipV="1">
            <a:off x="8803958" y="2507107"/>
            <a:ext cx="2025623" cy="593715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DDAB3470-BEA5-80B9-DCA4-E81ACEA1650D}"/>
              </a:ext>
            </a:extLst>
          </p:cNvPr>
          <p:cNvCxnSpPr>
            <a:cxnSpLocks/>
            <a:stCxn id="51" idx="6"/>
          </p:cNvCxnSpPr>
          <p:nvPr/>
        </p:nvCxnSpPr>
        <p:spPr>
          <a:xfrm>
            <a:off x="8875462" y="3257285"/>
            <a:ext cx="1954119" cy="519856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248A9518-E92C-8358-A7B2-7B18BE8C7537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7133450" y="2507107"/>
            <a:ext cx="1325256" cy="593715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4E7CEEF0-8C95-1262-B734-CF1B959EC1C9}"/>
              </a:ext>
            </a:extLst>
          </p:cNvPr>
          <p:cNvSpPr/>
          <p:nvPr/>
        </p:nvSpPr>
        <p:spPr>
          <a:xfrm>
            <a:off x="6687212" y="1431405"/>
            <a:ext cx="4713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rototypical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ontrastive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earning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CCE6FA-3703-85FF-B1FB-E46D7235F4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191" y="4472544"/>
            <a:ext cx="4650996" cy="560565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24CC65A5-8B80-6C03-9AA6-6C2F7E2115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1526" y="4472544"/>
            <a:ext cx="4650996" cy="56056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C3D4EAB0-3D64-AB02-7CE6-139BC8124CDB}"/>
              </a:ext>
            </a:extLst>
          </p:cNvPr>
          <p:cNvSpPr txBox="1"/>
          <p:nvPr/>
        </p:nvSpPr>
        <p:spPr>
          <a:xfrm>
            <a:off x="489250" y="5415922"/>
            <a:ext cx="117637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b="1" dirty="0"/>
              <a:t>Limitations: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ability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" altLang="zh-CN" dirty="0">
                <a:solidFill>
                  <a:srgbClr val="FF0000"/>
                </a:solidFill>
              </a:rPr>
              <a:t>hierarchical semantic structures</a:t>
            </a:r>
            <a:r>
              <a:rPr lang="en-US" altLang="zh-CN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N</a:t>
            </a:r>
            <a:r>
              <a:rPr lang="en" altLang="zh-CN" dirty="0" err="1">
                <a:solidFill>
                  <a:srgbClr val="FF0000"/>
                </a:solidFill>
              </a:rPr>
              <a:t>egative</a:t>
            </a:r>
            <a:r>
              <a:rPr lang="en" altLang="zh-CN" dirty="0">
                <a:solidFill>
                  <a:srgbClr val="FF0000"/>
                </a:solidFill>
              </a:rPr>
              <a:t> pairs </a:t>
            </a:r>
            <a:r>
              <a:rPr lang="en" altLang="zh-CN" dirty="0"/>
              <a:t>are not guaranteed to be semantically distinct</a:t>
            </a:r>
            <a:r>
              <a:rPr lang="en-US" altLang="zh-CN" dirty="0"/>
              <a:t>.</a:t>
            </a:r>
            <a:endParaRPr lang="en" altLang="zh-CN" dirty="0"/>
          </a:p>
        </p:txBody>
      </p:sp>
      <p:sp>
        <p:nvSpPr>
          <p:cNvPr id="72" name="任意多边形 9">
            <a:extLst>
              <a:ext uri="{FF2B5EF4-FFF2-40B4-BE49-F238E27FC236}">
                <a16:creationId xmlns:a16="http://schemas.microsoft.com/office/drawing/2014/main" id="{299C51BE-23C9-51AF-21DA-3D04F6EBEE3B}"/>
              </a:ext>
            </a:extLst>
          </p:cNvPr>
          <p:cNvSpPr/>
          <p:nvPr/>
        </p:nvSpPr>
        <p:spPr>
          <a:xfrm flipV="1">
            <a:off x="0" y="590631"/>
            <a:ext cx="6096000" cy="72109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487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BBA7E82-DC30-4ADE-B15A-97E199419285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BC2E2-9B10-47F7-B50D-807802490282}"/>
              </a:ext>
            </a:extLst>
          </p:cNvPr>
          <p:cNvSpPr txBox="1"/>
          <p:nvPr/>
        </p:nvSpPr>
        <p:spPr>
          <a:xfrm>
            <a:off x="489251" y="128967"/>
            <a:ext cx="1908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9C5E5F-82B9-49EE-9322-5EB2EA42B9EE}"/>
              </a:ext>
            </a:extLst>
          </p:cNvPr>
          <p:cNvSpPr txBox="1"/>
          <p:nvPr/>
        </p:nvSpPr>
        <p:spPr>
          <a:xfrm>
            <a:off x="316530" y="902019"/>
            <a:ext cx="1176371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SzPct val="60000"/>
              <a:buFont typeface="Wingdings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  <a:r>
              <a:rPr lang="en" altLang="zh-CN" sz="3200" dirty="0"/>
              <a:t> 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HCSC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60000"/>
            </a:pPr>
            <a:endParaRPr lang="en" altLang="zh-CN" sz="2400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41DA34-AD82-1243-887A-B5CD65EB9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7</a:t>
            </a:fld>
            <a:r>
              <a:rPr lang="en-US" altLang="zh-CN" dirty="0"/>
              <a:t> 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691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0" y="128967"/>
            <a:ext cx="7211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HCSC: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Hierarchical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Contrastive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Selective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Coding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370732-5D81-1D47-929F-7BC1709F1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8</a:t>
            </a:fld>
            <a:r>
              <a:rPr lang="en-US" altLang="zh-CN"/>
              <a:t>/24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08E32C-1774-888A-5682-47D4F1BC561A}"/>
              </a:ext>
            </a:extLst>
          </p:cNvPr>
          <p:cNvSpPr/>
          <p:nvPr/>
        </p:nvSpPr>
        <p:spPr>
          <a:xfrm>
            <a:off x="489251" y="1092947"/>
            <a:ext cx="1087364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Captur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hierarchical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semantics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contrastive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" altLang="zh-CN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pairs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HCSC: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Semantic Representation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Instance-wise Contrastive Selective Coding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(ICSC)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Prototypical Contrastive Selective Coding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(PCSC)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88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10002-ED50-4662-AF0F-E7521F7BCAA8}"/>
              </a:ext>
            </a:extLst>
          </p:cNvPr>
          <p:cNvSpPr txBox="1"/>
          <p:nvPr/>
        </p:nvSpPr>
        <p:spPr>
          <a:xfrm>
            <a:off x="489251" y="128967"/>
            <a:ext cx="76026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HCSC: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</a:t>
            </a:r>
            <a:r>
              <a:rPr lang="e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Semantic Representation 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50C5440A-0E57-4960-ACF7-05F7F9D2AFC0}"/>
              </a:ext>
            </a:extLst>
          </p:cNvPr>
          <p:cNvSpPr/>
          <p:nvPr/>
        </p:nvSpPr>
        <p:spPr>
          <a:xfrm flipV="1">
            <a:off x="0" y="601358"/>
            <a:ext cx="5645149" cy="61383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spcFirstLastPara="1" lIns="121919" tIns="60959" rIns="121919" bIns="60959" spcCol="38100"/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E6228F-9433-5643-A873-38FC35B68DF5}"/>
              </a:ext>
            </a:extLst>
          </p:cNvPr>
          <p:cNvSpPr/>
          <p:nvPr/>
        </p:nvSpPr>
        <p:spPr>
          <a:xfrm>
            <a:off x="489251" y="953079"/>
            <a:ext cx="11566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and maintain the hierarchical semantic structures of the data in the latent space.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4653F4-6E30-6E49-A955-02F2D580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E813-84E9-47E6-B5AC-41D88705236B}" type="slidenum">
              <a:rPr lang="zh-CN" altLang="en-US" smtClean="0"/>
              <a:t>9</a:t>
            </a:fld>
            <a:r>
              <a:rPr lang="en-US" altLang="zh-CN"/>
              <a:t>/24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B8D7171-63BC-F52E-7580-DB1BD2BB3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21" y="1930968"/>
            <a:ext cx="4530133" cy="41763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664EF1-43F2-1D01-40B7-605E31DBBB4B}"/>
              </a:ext>
            </a:extLst>
          </p:cNvPr>
          <p:cNvSpPr/>
          <p:nvPr/>
        </p:nvSpPr>
        <p:spPr>
          <a:xfrm>
            <a:off x="5640709" y="1938543"/>
            <a:ext cx="593978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romote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instance-wise and prototypical contrastive learning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箭头: 下 15">
            <a:extLst>
              <a:ext uri="{FF2B5EF4-FFF2-40B4-BE49-F238E27FC236}">
                <a16:creationId xmlns:a16="http://schemas.microsoft.com/office/drawing/2014/main" id="{DFF01F1F-E9C5-E0CB-A159-6B5D6513056E}"/>
              </a:ext>
            </a:extLst>
          </p:cNvPr>
          <p:cNvSpPr/>
          <p:nvPr/>
        </p:nvSpPr>
        <p:spPr>
          <a:xfrm rot="10800000">
            <a:off x="4936035" y="3115781"/>
            <a:ext cx="316746" cy="1958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792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15522</TotalTime>
  <Words>679</Words>
  <Application>Microsoft Macintosh PowerPoint</Application>
  <PresentationFormat>宽屏</PresentationFormat>
  <Paragraphs>187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等线</vt:lpstr>
      <vt:lpstr>等线 Light</vt:lpstr>
      <vt:lpstr>Arial</vt:lpstr>
      <vt:lpstr>Cambria Math</vt:lpstr>
      <vt:lpstr>Helvetica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宋 秀杰</dc:creator>
  <cp:lastModifiedBy>Microsoft Office User</cp:lastModifiedBy>
  <cp:revision>41</cp:revision>
  <dcterms:created xsi:type="dcterms:W3CDTF">2022-03-13T06:52:50Z</dcterms:created>
  <dcterms:modified xsi:type="dcterms:W3CDTF">2022-05-25T07:51:47Z</dcterms:modified>
</cp:coreProperties>
</file>